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440" r:id="rId2"/>
    <p:sldId id="441" r:id="rId3"/>
    <p:sldId id="566" r:id="rId4"/>
    <p:sldId id="492" r:id="rId5"/>
    <p:sldId id="568" r:id="rId6"/>
    <p:sldId id="596" r:id="rId7"/>
    <p:sldId id="597" r:id="rId8"/>
    <p:sldId id="598" r:id="rId9"/>
    <p:sldId id="599" r:id="rId10"/>
    <p:sldId id="600" r:id="rId11"/>
    <p:sldId id="601" r:id="rId12"/>
    <p:sldId id="606" r:id="rId13"/>
    <p:sldId id="607" r:id="rId14"/>
    <p:sldId id="608" r:id="rId15"/>
    <p:sldId id="602" r:id="rId16"/>
    <p:sldId id="603" r:id="rId17"/>
    <p:sldId id="604" r:id="rId18"/>
    <p:sldId id="605" r:id="rId19"/>
    <p:sldId id="609" r:id="rId20"/>
    <p:sldId id="610" r:id="rId21"/>
    <p:sldId id="611" r:id="rId22"/>
    <p:sldId id="612" r:id="rId23"/>
    <p:sldId id="634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635" r:id="rId36"/>
    <p:sldId id="63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Stangis" initials="AS" lastIdx="1" clrIdx="0"/>
  <p:cmAuthor id="1" name="Phillip Bergquist" initials="PJB" lastIdx="14" clrIdx="1"/>
  <p:cmAuthor id="2" name="Amanda" initials="A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C25"/>
    <a:srgbClr val="113654"/>
    <a:srgbClr val="F4F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4D3B-E5D2-794F-BD7D-67A2F24DEAB3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0014-8AC6-7D43-87A1-D5519264A3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63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1EAB-2DAD-434B-884D-CF4E3E2510E3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74A2B-2A19-8C45-90CA-E492C3B9C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6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4A2B-2A19-8C45-90CA-E492C3B9CE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4A2B-2A19-8C45-90CA-E492C3B9CE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andy@starlingadvisors.com" TargetMode="External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amanda@starlingadvisors.co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4000">
              <a:schemeClr val="tx1">
                <a:lumMod val="50000"/>
                <a:lumOff val="50000"/>
              </a:schemeClr>
            </a:gs>
            <a:gs pos="35000">
              <a:srgbClr val="F4F5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361110"/>
            <a:ext cx="5208188" cy="2029695"/>
          </a:xfrm>
        </p:spPr>
        <p:txBody>
          <a:bodyPr>
            <a:noAutofit/>
          </a:bodyPr>
          <a:lstStyle>
            <a:lvl1pPr algn="dist">
              <a:defRPr sz="4800">
                <a:solidFill>
                  <a:srgbClr val="113654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02908"/>
            <a:ext cx="5208189" cy="12833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1365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3686261"/>
            <a:ext cx="2133600" cy="365125"/>
          </a:xfrm>
        </p:spPr>
        <p:txBody>
          <a:bodyPr/>
          <a:lstStyle>
            <a:lvl1pPr>
              <a:defRPr sz="1800">
                <a:solidFill>
                  <a:srgbClr val="113654"/>
                </a:solidFill>
              </a:defRPr>
            </a:lvl1pPr>
          </a:lstStyle>
          <a:p>
            <a:fld id="{5181D66B-B263-2443-B8CC-6D6F58728A91}" type="datetime1">
              <a:rPr lang="en-US" smtClean="0"/>
              <a:pPr/>
              <a:t>10/1/2016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635794"/>
            <a:ext cx="9144000" cy="22222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Original_Transparenc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15524"/>
            <a:ext cx="3449039" cy="1121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4299" y="5605694"/>
            <a:ext cx="373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E7C25"/>
                </a:solidFill>
                <a:latin typeface="Rockwell"/>
                <a:cs typeface="Rockwell"/>
              </a:rPr>
              <a:t>Contact Us</a:t>
            </a: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Andrew Principe</a:t>
            </a: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PO Box 410221,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</a:rPr>
              <a:t> </a:t>
            </a:r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Cambridge, MA 02141</a:t>
            </a: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P.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</a:rPr>
              <a:t> </a:t>
            </a:r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617.863.7807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</a:rPr>
              <a:t> / andy@starlingadvisors.com</a:t>
            </a:r>
            <a:r>
              <a:rPr lang="en-US" sz="1200" dirty="0">
                <a:latin typeface="Rockwell"/>
                <a:cs typeface="Rockwell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612071"/>
            <a:ext cx="9144000" cy="245929"/>
          </a:xfrm>
          <a:prstGeom prst="rect">
            <a:avLst/>
          </a:prstGeom>
          <a:solidFill>
            <a:srgbClr val="EE7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900" dirty="0">
                <a:solidFill>
                  <a:srgbClr val="113654"/>
                </a:solidFill>
              </a:rPr>
              <a:t>Copyright</a:t>
            </a:r>
            <a:r>
              <a:rPr lang="en-US" sz="900" baseline="0" dirty="0">
                <a:solidFill>
                  <a:srgbClr val="113654"/>
                </a:solidFill>
              </a:rPr>
              <a:t>, Starling Advisors LLC, 2012.  All rights reserved.</a:t>
            </a:r>
            <a:endParaRPr lang="en-US" dirty="0">
              <a:solidFill>
                <a:srgbClr val="11365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635794"/>
            <a:ext cx="9144000" cy="22222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_Original_Transparency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15524"/>
            <a:ext cx="3449039" cy="11211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304299" y="4715359"/>
            <a:ext cx="3735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E7C25"/>
                </a:solidFill>
                <a:latin typeface="Rockwell"/>
                <a:cs typeface="Rockwell"/>
              </a:rPr>
              <a:t>Contact Us</a:t>
            </a: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Andrew Principe</a:t>
            </a: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4035 Washington Ave., New Orleans, LA 70125</a:t>
            </a: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P.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</a:rPr>
              <a:t> </a:t>
            </a:r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617.863.7807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</a:rPr>
              <a:t> / 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  <a:hlinkClick r:id="rId3"/>
              </a:rPr>
              <a:t>andy@starlingadvisors.com</a:t>
            </a:r>
            <a:endParaRPr lang="en-US" sz="1200" baseline="0" dirty="0">
              <a:solidFill>
                <a:schemeClr val="tx1"/>
              </a:solidFill>
              <a:latin typeface="Rockwell"/>
              <a:cs typeface="Rockwell"/>
            </a:endParaRPr>
          </a:p>
          <a:p>
            <a:endParaRPr lang="en-US" sz="1200" dirty="0">
              <a:latin typeface="Rockwell"/>
              <a:cs typeface="Rockwell"/>
            </a:endParaRP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Amanda Stangis, MPH</a:t>
            </a:r>
          </a:p>
          <a:p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P.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</a:rPr>
              <a:t> </a:t>
            </a:r>
            <a:r>
              <a:rPr lang="en-US" sz="1200" dirty="0">
                <a:solidFill>
                  <a:srgbClr val="113654"/>
                </a:solidFill>
                <a:latin typeface="Rockwell"/>
                <a:cs typeface="Rockwell"/>
              </a:rPr>
              <a:t>916.832.2595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</a:rPr>
              <a:t> / </a:t>
            </a:r>
            <a:r>
              <a:rPr lang="en-US" sz="1200" baseline="0" dirty="0">
                <a:solidFill>
                  <a:srgbClr val="113654"/>
                </a:solidFill>
                <a:latin typeface="Rockwell"/>
                <a:cs typeface="Rockwell"/>
                <a:hlinkClick r:id="rId4"/>
              </a:rPr>
              <a:t>amanda@starlingadvisors.com</a:t>
            </a:r>
            <a:endParaRPr lang="en-US" sz="1200" baseline="0" dirty="0">
              <a:solidFill>
                <a:schemeClr val="tx1"/>
              </a:solidFill>
              <a:latin typeface="Rockwell"/>
              <a:cs typeface="Rockwell"/>
            </a:endParaRPr>
          </a:p>
          <a:p>
            <a:endParaRPr lang="en-US" sz="1200" dirty="0">
              <a:latin typeface="Rockwell"/>
              <a:cs typeface="Rockwel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12071"/>
            <a:ext cx="9144000" cy="245929"/>
          </a:xfrm>
          <a:prstGeom prst="rect">
            <a:avLst/>
          </a:prstGeom>
          <a:solidFill>
            <a:srgbClr val="EE7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900" dirty="0">
                <a:solidFill>
                  <a:srgbClr val="113654"/>
                </a:solidFill>
              </a:rPr>
              <a:t>Copyright</a:t>
            </a:r>
            <a:r>
              <a:rPr lang="en-US" sz="900" baseline="0" dirty="0">
                <a:solidFill>
                  <a:srgbClr val="113654"/>
                </a:solidFill>
              </a:rPr>
              <a:t>, Starling Advisors LLC, 2016.  All rights reserved.</a:t>
            </a:r>
            <a:endParaRPr lang="en-US" dirty="0">
              <a:solidFill>
                <a:srgbClr val="113654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5339" y="6552343"/>
            <a:ext cx="409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9030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21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69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7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6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6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84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22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55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10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58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50000"/>
                <a:lumOff val="50000"/>
              </a:schemeClr>
            </a:gs>
            <a:gs pos="75000">
              <a:srgbClr val="F4F5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1D42-264D-9C4F-B6EE-F44252D93D9E}" type="datetime1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67E1E-EABE-A44A-A5AC-1F4871C02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06286"/>
            <a:ext cx="9144000" cy="7517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12071"/>
            <a:ext cx="9144000" cy="245929"/>
          </a:xfrm>
          <a:prstGeom prst="rect">
            <a:avLst/>
          </a:prstGeom>
          <a:solidFill>
            <a:srgbClr val="EE7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900" dirty="0">
                <a:solidFill>
                  <a:srgbClr val="113654"/>
                </a:solidFill>
              </a:rPr>
              <a:t>Copyright</a:t>
            </a:r>
            <a:r>
              <a:rPr lang="en-US" sz="900" baseline="0" dirty="0">
                <a:solidFill>
                  <a:srgbClr val="113654"/>
                </a:solidFill>
              </a:rPr>
              <a:t>, Starling Advisors LLC, 2016.  All rights reserved.</a:t>
            </a:r>
            <a:endParaRPr lang="en-US" dirty="0">
              <a:solidFill>
                <a:srgbClr val="113654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47860" y="6220859"/>
            <a:ext cx="274320" cy="274320"/>
          </a:xfrm>
          <a:prstGeom prst="roundRect">
            <a:avLst/>
          </a:prstGeom>
          <a:solidFill>
            <a:srgbClr val="EE7C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_Original_Transparency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6" y="6138185"/>
            <a:ext cx="1423503" cy="462733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598263" y="6187218"/>
            <a:ext cx="4752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B67E1E-EABE-A44A-A5AC-1F4871C02D6C}" type="slidenum">
              <a:rPr lang="en-US" sz="1400" smtClean="0"/>
              <a:pPr algn="r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975339" y="6552343"/>
            <a:ext cx="409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97068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13654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1365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1365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1365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1365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1365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hp.org/missour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Quality-Initiatives-Patient-Assessment-Instruments/hospital-value-based-purchasing/index.html" TargetMode="External"/><Relationship Id="rId2" Type="http://schemas.openxmlformats.org/officeDocument/2006/relationships/hyperlink" Target="http://www.nashp.org/missour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on.cms.gov/files/slides/health-care-innovation-challenge-webinar-3-slides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Medicare-Fee-for-Service-Payment/sharedsavingsprogram/index.html" TargetMode="External"/><Relationship Id="rId2" Type="http://schemas.openxmlformats.org/officeDocument/2006/relationships/hyperlink" Target="http://www.nashp.org/missouri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hcp-lan.org/groups/pbp/fb-final-whitepape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c.org/research-and-data/prapare/" TargetMode="External"/><Relationship Id="rId2" Type="http://schemas.openxmlformats.org/officeDocument/2006/relationships/hyperlink" Target="http://www.nashp.org/missouri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187" y="820188"/>
            <a:ext cx="5208188" cy="202969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Value Based Reimbursement: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accent6"/>
                </a:solidFill>
              </a:rPr>
              <a:t>Financial and Operational Considerations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6964" y="255793"/>
            <a:ext cx="240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E7C25"/>
                </a:solidFill>
                <a:latin typeface="Arial"/>
                <a:cs typeface="Arial"/>
              </a:rPr>
              <a:t>October 12</a:t>
            </a:r>
            <a:r>
              <a:rPr lang="en-US" sz="2000" b="1">
                <a:solidFill>
                  <a:srgbClr val="EE7C25"/>
                </a:solidFill>
                <a:latin typeface="Arial"/>
                <a:cs typeface="Arial"/>
              </a:rPr>
              <a:t>, 2016</a:t>
            </a:r>
            <a:endParaRPr lang="en-US" sz="2000" b="1" dirty="0">
              <a:solidFill>
                <a:srgbClr val="EE7C25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87" y="3090884"/>
            <a:ext cx="6592186" cy="11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5292" y="2346076"/>
            <a:ext cx="6430803" cy="153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80415" y="2910949"/>
            <a:ext cx="1153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Value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315" y="2904937"/>
            <a:ext cx="346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=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713" y="2682913"/>
            <a:ext cx="185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Outcomes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3831" y="3105405"/>
            <a:ext cx="2369715" cy="0"/>
          </a:xfrm>
          <a:prstGeom prst="line">
            <a:avLst/>
          </a:prstGeom>
          <a:ln>
            <a:solidFill>
              <a:srgbClr val="11365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9312" y="3132917"/>
            <a:ext cx="29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(us)</a:t>
            </a:r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 + 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(them)</a:t>
            </a:r>
            <a:endParaRPr lang="en-US" sz="1200" baseline="3000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11" name="Double Brace 10"/>
          <p:cNvSpPr/>
          <p:nvPr/>
        </p:nvSpPr>
        <p:spPr>
          <a:xfrm>
            <a:off x="2759312" y="2586378"/>
            <a:ext cx="2880359" cy="1050197"/>
          </a:xfrm>
          <a:prstGeom prst="bracePair">
            <a:avLst/>
          </a:prstGeom>
          <a:ln>
            <a:solidFill>
              <a:srgbClr val="1136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36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707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9692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8222" y="2926576"/>
            <a:ext cx="95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113654"/>
                </a:solidFill>
                <a:latin typeface="Love Ya Like A Sister"/>
                <a:cs typeface="Love Ya Like A Sister"/>
              </a:rPr>
              <a:t>Risk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8928" y="2936709"/>
            <a:ext cx="1367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037" y="3675857"/>
            <a:ext cx="477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Copyright, Starling Advisors LLC, 2015.  All rights reserved.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936588"/>
            <a:ext cx="7886700" cy="1853427"/>
          </a:xfrm>
        </p:spPr>
        <p:txBody>
          <a:bodyPr>
            <a:normAutofit/>
          </a:bodyPr>
          <a:lstStyle/>
          <a:p>
            <a:r>
              <a:rPr lang="en-US" sz="1800" b="1" dirty="0"/>
              <a:t>Risk.</a:t>
            </a:r>
            <a:r>
              <a:rPr lang="en-US" sz="1800" dirty="0"/>
              <a:t> A measure of the impact of certain factors on cost of care.  For example, a population with high incidence of chronic disease has more underlying risk than a population of patients with no chronic diseases.  Your value is impacted by your ability to identify and address these risk factors.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/>
              <a:t>What is Value?</a:t>
            </a:r>
          </a:p>
        </p:txBody>
      </p:sp>
    </p:spTree>
    <p:extLst>
      <p:ext uri="{BB962C8B-B14F-4D97-AF65-F5344CB8AC3E}">
        <p14:creationId xmlns:p14="http://schemas.microsoft.com/office/powerpoint/2010/main" val="17250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5292" y="2346076"/>
            <a:ext cx="6430803" cy="153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80415" y="2910949"/>
            <a:ext cx="1153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Value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315" y="2904937"/>
            <a:ext cx="346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=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713" y="2682913"/>
            <a:ext cx="185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Outcomes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3831" y="3105405"/>
            <a:ext cx="2369715" cy="0"/>
          </a:xfrm>
          <a:prstGeom prst="line">
            <a:avLst/>
          </a:prstGeom>
          <a:ln>
            <a:solidFill>
              <a:srgbClr val="11365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9312" y="3132917"/>
            <a:ext cx="29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(us)</a:t>
            </a:r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 + 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(them)</a:t>
            </a:r>
            <a:endParaRPr lang="en-US" sz="1200" baseline="3000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11" name="Double Brace 10"/>
          <p:cNvSpPr/>
          <p:nvPr/>
        </p:nvSpPr>
        <p:spPr>
          <a:xfrm>
            <a:off x="2759312" y="2586378"/>
            <a:ext cx="2880359" cy="1050197"/>
          </a:xfrm>
          <a:prstGeom prst="bracePair">
            <a:avLst/>
          </a:prstGeom>
          <a:ln>
            <a:solidFill>
              <a:srgbClr val="1136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36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707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9692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8222" y="2926576"/>
            <a:ext cx="95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Risk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8928" y="2936709"/>
            <a:ext cx="1367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113654"/>
                </a:solidFill>
                <a:latin typeface="Love Ya Like A Sister"/>
                <a:cs typeface="Love Ya Like A Sister"/>
              </a:rPr>
              <a:t>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037" y="3675857"/>
            <a:ext cx="477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Copyright, Starling Advisors LLC, 2015.  All rights reserved.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936588"/>
            <a:ext cx="7886700" cy="1853427"/>
          </a:xfrm>
        </p:spPr>
        <p:txBody>
          <a:bodyPr>
            <a:normAutofit/>
          </a:bodyPr>
          <a:lstStyle/>
          <a:p>
            <a:r>
              <a:rPr lang="en-US" sz="1800" b="1" dirty="0"/>
              <a:t>Scale.</a:t>
            </a:r>
            <a:r>
              <a:rPr lang="en-US" sz="1800" dirty="0"/>
              <a:t> Your ability to deliver a consistent care model to a large, and increasing population of patients.  Scale also includes the concept of access, which is the ability to deliver care in a timely fashion without unnecessary delays.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/>
              <a:t>What is Value?</a:t>
            </a:r>
          </a:p>
        </p:txBody>
      </p:sp>
    </p:spTree>
    <p:extLst>
      <p:ext uri="{BB962C8B-B14F-4D97-AF65-F5344CB8AC3E}">
        <p14:creationId xmlns:p14="http://schemas.microsoft.com/office/powerpoint/2010/main" val="12056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Financial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Forecasting:</a:t>
            </a:r>
          </a:p>
          <a:p>
            <a:pPr lvl="1"/>
            <a:r>
              <a:rPr lang="en-US" dirty="0"/>
              <a:t>Can we accept the risk?  Even if its “upside only?” How much can we accept?</a:t>
            </a:r>
          </a:p>
          <a:p>
            <a:pPr lvl="1"/>
            <a:r>
              <a:rPr lang="en-US" dirty="0"/>
              <a:t>How will it impact cash flow, profitability, and our need for financial reserves?</a:t>
            </a:r>
          </a:p>
          <a:p>
            <a:r>
              <a:rPr lang="en-US" dirty="0"/>
              <a:t>Budgeting:</a:t>
            </a:r>
          </a:p>
          <a:p>
            <a:pPr lvl="1"/>
            <a:r>
              <a:rPr lang="en-US" dirty="0"/>
              <a:t>With so many new competencies, how can we make smart investments?</a:t>
            </a:r>
          </a:p>
          <a:p>
            <a:pPr lvl="1"/>
            <a:r>
              <a:rPr lang="en-US" dirty="0"/>
              <a:t>What new services, staff, and infrastructure do we need to be successful?</a:t>
            </a:r>
          </a:p>
        </p:txBody>
      </p:sp>
    </p:spTree>
    <p:extLst>
      <p:ext uri="{BB962C8B-B14F-4D97-AF65-F5344CB8AC3E}">
        <p14:creationId xmlns:p14="http://schemas.microsoft.com/office/powerpoint/2010/main" val="91053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Operational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/>
              <a:t>Care team models</a:t>
            </a:r>
          </a:p>
          <a:p>
            <a:pPr lvl="1"/>
            <a:r>
              <a:rPr lang="en-US" dirty="0"/>
              <a:t>How will staffing change to support Value Based Reimbursements?</a:t>
            </a:r>
          </a:p>
          <a:p>
            <a:r>
              <a:rPr lang="en-US" dirty="0"/>
              <a:t>Care Coordination</a:t>
            </a:r>
          </a:p>
          <a:p>
            <a:pPr lvl="1"/>
            <a:r>
              <a:rPr lang="en-US" dirty="0"/>
              <a:t>How do we create the necessary capabilities to address value?</a:t>
            </a:r>
          </a:p>
          <a:p>
            <a:r>
              <a:rPr lang="en-US" dirty="0"/>
              <a:t>The Data-Driven Health Center</a:t>
            </a:r>
          </a:p>
          <a:p>
            <a:pPr lvl="1"/>
            <a:r>
              <a:rPr lang="en-US" dirty="0"/>
              <a:t>How do we propagate data and information throughout the Health Center’s operations?</a:t>
            </a:r>
          </a:p>
        </p:txBody>
      </p:sp>
    </p:spTree>
    <p:extLst>
      <p:ext uri="{BB962C8B-B14F-4D97-AF65-F5344CB8AC3E}">
        <p14:creationId xmlns:p14="http://schemas.microsoft.com/office/powerpoint/2010/main" val="86087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value based reimbursement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Value Based Reimbursement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/>
              <a:t>I will pay you $200 per member per month for each of your patients with Diabetes, to provide them with the care that they need.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Is this a good deal?  Would you take it?</a:t>
            </a:r>
          </a:p>
        </p:txBody>
      </p:sp>
    </p:spTree>
    <p:extLst>
      <p:ext uri="{BB962C8B-B14F-4D97-AF65-F5344CB8AC3E}">
        <p14:creationId xmlns:p14="http://schemas.microsoft.com/office/powerpoint/2010/main" val="166914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Discussion: Value Based Reimbursement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Scope:  What services need to be covered by the payment?</a:t>
            </a:r>
          </a:p>
          <a:p>
            <a:r>
              <a:rPr lang="en-US" dirty="0"/>
              <a:t>Severity:  Is the payment reasonably adjusted for the actual severity mix of my health centers diabetes population?</a:t>
            </a:r>
          </a:p>
          <a:p>
            <a:r>
              <a:rPr lang="en-US" dirty="0"/>
              <a:t>Baseline:  What were the costs of the same services over the previous six to twelve months?</a:t>
            </a:r>
          </a:p>
          <a:p>
            <a:r>
              <a:rPr lang="en-US" dirty="0"/>
              <a:t>Relationship:  What formal or informal relationships do I need to effectively utilize that budget?</a:t>
            </a:r>
          </a:p>
          <a:p>
            <a:r>
              <a:rPr lang="en-US" dirty="0"/>
              <a:t>Infrastructure:  What data systems and management tools and processes do you need to make this work? </a:t>
            </a:r>
          </a:p>
        </p:txBody>
      </p:sp>
    </p:spTree>
    <p:extLst>
      <p:ext uri="{BB962C8B-B14F-4D97-AF65-F5344CB8AC3E}">
        <p14:creationId xmlns:p14="http://schemas.microsoft.com/office/powerpoint/2010/main" val="82426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Value Based Payments?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62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Value-based payments come in a variety of styles.  Here are a few common ones:</a:t>
            </a:r>
          </a:p>
          <a:p>
            <a:pPr lvl="1"/>
            <a:r>
              <a:rPr lang="en-US" b="1" i="1" dirty="0"/>
              <a:t>Quality incentives </a:t>
            </a:r>
            <a:r>
              <a:rPr lang="en-US" dirty="0"/>
              <a:t>– set payments made for achievement of certain quality goals</a:t>
            </a:r>
          </a:p>
          <a:p>
            <a:pPr lvl="1"/>
            <a:r>
              <a:rPr lang="en-US" b="1" i="1" dirty="0"/>
              <a:t>Shared savings </a:t>
            </a:r>
            <a:r>
              <a:rPr lang="en-US" dirty="0"/>
              <a:t>– a portion of savings against total medical expense are shared with the provider</a:t>
            </a:r>
          </a:p>
          <a:p>
            <a:pPr lvl="1"/>
            <a:r>
              <a:rPr lang="en-US" b="1" i="1" dirty="0"/>
              <a:t>Bundled payments </a:t>
            </a:r>
            <a:r>
              <a:rPr lang="en-US" dirty="0"/>
              <a:t>– a single payment that must cover all services for a patient for a specific medical event</a:t>
            </a:r>
          </a:p>
          <a:p>
            <a:pPr lvl="1"/>
            <a:r>
              <a:rPr lang="en-US" b="1" i="1" dirty="0"/>
              <a:t>Full or partial capitation </a:t>
            </a:r>
            <a:r>
              <a:rPr lang="en-US" dirty="0"/>
              <a:t>– a single payment that must cover all services for a patient over a given time period</a:t>
            </a:r>
          </a:p>
        </p:txBody>
      </p:sp>
    </p:spTree>
    <p:extLst>
      <p:ext uri="{BB962C8B-B14F-4D97-AF65-F5344CB8AC3E}">
        <p14:creationId xmlns:p14="http://schemas.microsoft.com/office/powerpoint/2010/main" val="209621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Value Based Payments?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20893" y="1242918"/>
            <a:ext cx="7789328" cy="1268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provide comprehensiveness in healthcare delivery, you must receive premium payments.  To receive premium payments in the future, you must bear financial risk.</a:t>
            </a:r>
          </a:p>
        </p:txBody>
      </p:sp>
      <p:sp>
        <p:nvSpPr>
          <p:cNvPr id="4" name="Right Triangle 3"/>
          <p:cNvSpPr/>
          <p:nvPr/>
        </p:nvSpPr>
        <p:spPr>
          <a:xfrm flipV="1">
            <a:off x="620893" y="2300114"/>
            <a:ext cx="6406445" cy="2144889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flipH="1">
            <a:off x="773293" y="2452514"/>
            <a:ext cx="6406445" cy="2144889"/>
          </a:xfrm>
          <a:prstGeom prst="rt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7561" y="2159002"/>
            <a:ext cx="7577667" cy="2525890"/>
          </a:xfrm>
          <a:prstGeom prst="line">
            <a:avLst/>
          </a:prstGeom>
          <a:ln w="38100" cmpd="sng">
            <a:prstDash val="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Up Arrow 7"/>
          <p:cNvSpPr/>
          <p:nvPr/>
        </p:nvSpPr>
        <p:spPr>
          <a:xfrm>
            <a:off x="7859887" y="2789406"/>
            <a:ext cx="550333" cy="71966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8450" y="3579946"/>
            <a:ext cx="196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Increasing risk,</a:t>
            </a:r>
          </a:p>
          <a:p>
            <a:pPr algn="ctr"/>
            <a:r>
              <a:rPr lang="en-US" dirty="0"/>
              <a:t>Increasing reward</a:t>
            </a:r>
          </a:p>
        </p:txBody>
      </p:sp>
      <p:sp>
        <p:nvSpPr>
          <p:cNvPr id="15" name="Oval 14"/>
          <p:cNvSpPr/>
          <p:nvPr/>
        </p:nvSpPr>
        <p:spPr>
          <a:xfrm>
            <a:off x="1030110" y="4197532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56177" y="3831169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82244" y="3464806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08311" y="3098443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534378" y="2732080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60445" y="2365717"/>
            <a:ext cx="274320" cy="2743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171222" y="4303889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0336" y="4755446"/>
            <a:ext cx="123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Cost-based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297288" y="3929946"/>
            <a:ext cx="0" cy="1208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52222" y="5082445"/>
            <a:ext cx="159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Fee-for-service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423355" y="3546503"/>
            <a:ext cx="0" cy="1208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78289" y="4783668"/>
            <a:ext cx="159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Shared-savings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4545471" y="3198949"/>
            <a:ext cx="18062" cy="1911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80366" y="5082445"/>
            <a:ext cx="159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 payments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5671537" y="2815507"/>
            <a:ext cx="18062" cy="1911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6432" y="4699003"/>
            <a:ext cx="159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Partial capitation</a:t>
            </a:r>
          </a:p>
        </p:txBody>
      </p:sp>
      <p:cxnSp>
        <p:nvCxnSpPr>
          <p:cNvPr id="58" name="Straight Arrow Connector 57"/>
          <p:cNvCxnSpPr>
            <a:stCxn id="59" idx="0"/>
          </p:cNvCxnSpPr>
          <p:nvPr/>
        </p:nvCxnSpPr>
        <p:spPr>
          <a:xfrm flipH="1" flipV="1">
            <a:off x="6797604" y="2450008"/>
            <a:ext cx="32173" cy="2632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32499" y="5082445"/>
            <a:ext cx="159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</a:t>
            </a:r>
          </a:p>
          <a:p>
            <a:pPr algn="ctr"/>
            <a:r>
              <a:rPr lang="en-US" dirty="0"/>
              <a:t>capitation</a:t>
            </a:r>
          </a:p>
        </p:txBody>
      </p:sp>
    </p:spTree>
    <p:extLst>
      <p:ext uri="{BB962C8B-B14F-4D97-AF65-F5344CB8AC3E}">
        <p14:creationId xmlns:p14="http://schemas.microsoft.com/office/powerpoint/2010/main" val="158731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Value Based Payments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5338EFC9-42F0-496C-8A0A-EFFFC44996A0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933" y="3246835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62" y="1848267"/>
            <a:ext cx="17537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Pure Fee For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357438"/>
            <a:ext cx="2453879" cy="2793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Before entering Value Based Payment Models, most organizations derive 100% of their compensation on a Fee for Service Basis.</a:t>
            </a:r>
          </a:p>
          <a:p>
            <a:endParaRPr lang="en-US" sz="1350" dirty="0"/>
          </a:p>
          <a:p>
            <a:r>
              <a:rPr lang="en-US" sz="1350" dirty="0"/>
              <a:t>Common financial challenges:</a:t>
            </a:r>
          </a:p>
          <a:p>
            <a:pPr marL="257175" indent="-257175">
              <a:buAutoNum type="arabicParenR"/>
            </a:pPr>
            <a:r>
              <a:rPr lang="en-US" sz="1350" dirty="0"/>
              <a:t>Can I keep my cost per service below my reimbursement?</a:t>
            </a:r>
          </a:p>
          <a:p>
            <a:pPr marL="257175" indent="-257175">
              <a:buAutoNum type="arabicParenR"/>
            </a:pPr>
            <a:r>
              <a:rPr lang="en-US" sz="1350" dirty="0"/>
              <a:t>Can I drive adequate volume through my care model to offset overhead?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338" y="5347513"/>
            <a:ext cx="42112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Fee for Service          </a:t>
            </a:r>
            <a:r>
              <a:rPr lang="en-US" sz="1350"/>
              <a:t>Infrastructure         Earned </a:t>
            </a:r>
            <a:r>
              <a:rPr lang="en-US" sz="1350" dirty="0"/>
              <a:t>Incentive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4233" y="5347514"/>
            <a:ext cx="266105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855841" y="5347514"/>
            <a:ext cx="266105" cy="276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176544" y="5345936"/>
            <a:ext cx="266105" cy="2769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020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6024"/>
          </a:xfrm>
        </p:spPr>
        <p:txBody>
          <a:bodyPr>
            <a:normAutofit/>
          </a:bodyPr>
          <a:lstStyle/>
          <a:p>
            <a:r>
              <a:rPr lang="en-US" dirty="0"/>
              <a:t>Welcome and Introductions</a:t>
            </a:r>
          </a:p>
          <a:p>
            <a:r>
              <a:rPr lang="en-US" dirty="0"/>
              <a:t>The Primary Care Value Equation</a:t>
            </a:r>
          </a:p>
          <a:p>
            <a:r>
              <a:rPr lang="en-US" dirty="0"/>
              <a:t>What are Value Based Reimbursements?</a:t>
            </a:r>
          </a:p>
          <a:p>
            <a:r>
              <a:rPr lang="en-US" dirty="0"/>
              <a:t>Common Financial and Operational Strategies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80214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Value Based Payments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5338EFC9-42F0-496C-8A0A-EFFFC44996A0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933" y="3246835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62" y="1848266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Pure Fee For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357438"/>
            <a:ext cx="2453879" cy="2793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Some “transitional” models pay for care coordination or “Medical Home” infrastructure through additional infrastructure payments.</a:t>
            </a:r>
          </a:p>
          <a:p>
            <a:endParaRPr lang="en-US" sz="1350" dirty="0"/>
          </a:p>
          <a:p>
            <a:r>
              <a:rPr lang="en-US" sz="1350" dirty="0"/>
              <a:t>Common financial challenges:</a:t>
            </a:r>
          </a:p>
          <a:p>
            <a:pPr marL="257175" indent="-257175">
              <a:buAutoNum type="arabicParenR"/>
            </a:pPr>
            <a:r>
              <a:rPr lang="en-US" sz="1350" dirty="0"/>
              <a:t>Can I pay for the people and systems I need with these additional payments?</a:t>
            </a:r>
          </a:p>
          <a:p>
            <a:pPr marL="257175" indent="-257175">
              <a:buAutoNum type="arabicParenR"/>
            </a:pPr>
            <a:r>
              <a:rPr lang="en-US" sz="1350" dirty="0"/>
              <a:t>What will be expected in the future?</a:t>
            </a:r>
          </a:p>
          <a:p>
            <a:pPr marL="257175" indent="-257175">
              <a:buAutoNum type="arabicParenR"/>
            </a:pPr>
            <a:r>
              <a:rPr lang="en-US" sz="1350" dirty="0"/>
              <a:t>How long will this last?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338" y="5347513"/>
            <a:ext cx="42112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Fee for Service          </a:t>
            </a:r>
            <a:r>
              <a:rPr lang="en-US" sz="1350"/>
              <a:t>Infrastructure         Earned </a:t>
            </a:r>
            <a:r>
              <a:rPr lang="en-US" sz="1350" dirty="0"/>
              <a:t>Incentive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4233" y="5347514"/>
            <a:ext cx="266105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855841" y="5347514"/>
            <a:ext cx="266105" cy="276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176544" y="5345936"/>
            <a:ext cx="266105" cy="2769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068095" y="3246835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4125" y="1848267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Care Coordination / PCMH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095" y="2911079"/>
            <a:ext cx="1084066" cy="3357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012852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Value Based Payments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5338EFC9-42F0-496C-8A0A-EFFFC44996A0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933" y="3246835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62" y="1848266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Pure Fee For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357438"/>
            <a:ext cx="2453879" cy="2793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Classic “Pay for Performance” models offer upside-only rewards for achieving certain clinical or other population health goals.</a:t>
            </a:r>
          </a:p>
          <a:p>
            <a:br>
              <a:rPr lang="en-US" sz="1350" dirty="0"/>
            </a:br>
            <a:r>
              <a:rPr lang="en-US" sz="1350" dirty="0"/>
              <a:t>Common financial challenges:</a:t>
            </a:r>
          </a:p>
          <a:p>
            <a:pPr marL="257175" indent="-257175">
              <a:buAutoNum type="arabicParenR"/>
            </a:pPr>
            <a:r>
              <a:rPr lang="en-US" sz="1350" dirty="0"/>
              <a:t>How do I budget for programs to achieve these incentives?</a:t>
            </a:r>
          </a:p>
          <a:p>
            <a:pPr marL="257175" indent="-257175">
              <a:buAutoNum type="arabicParenR"/>
            </a:pPr>
            <a:r>
              <a:rPr lang="en-US" sz="1350" dirty="0"/>
              <a:t>If I fail to meet these incentives, how will these added costs impact us?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338" y="5347513"/>
            <a:ext cx="42112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Fee for Service          </a:t>
            </a:r>
            <a:r>
              <a:rPr lang="en-US" sz="1350"/>
              <a:t>Infrastructure         Earned </a:t>
            </a:r>
            <a:r>
              <a:rPr lang="en-US" sz="1350" dirty="0"/>
              <a:t>Incentive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4233" y="5347514"/>
            <a:ext cx="266105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855841" y="5347514"/>
            <a:ext cx="266105" cy="276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176544" y="5345936"/>
            <a:ext cx="266105" cy="2769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068095" y="3246835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4125" y="1848267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Care Coordination / PCMH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095" y="2911079"/>
            <a:ext cx="1084066" cy="3357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9671" y="3246834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5701" y="1848266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P4P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89672" y="2911078"/>
            <a:ext cx="1084066" cy="3357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04864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Value Based Payments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5338EFC9-42F0-496C-8A0A-EFFFC44996A0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933" y="3246835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962" y="1842893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Pure Fee For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357438"/>
            <a:ext cx="2453879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Ultimately, the type of Value Based payments most payers will seek involve some downside with the opportunity to earn substantial upside.</a:t>
            </a:r>
          </a:p>
          <a:p>
            <a:br>
              <a:rPr lang="en-US" sz="1350" dirty="0"/>
            </a:br>
            <a:r>
              <a:rPr lang="en-US" sz="1350" dirty="0"/>
              <a:t>Common financial challenges:</a:t>
            </a:r>
          </a:p>
          <a:p>
            <a:pPr marL="257175" indent="-257175">
              <a:buAutoNum type="arabicParenR"/>
            </a:pPr>
            <a:r>
              <a:rPr lang="en-US" sz="1350" dirty="0"/>
              <a:t>How do I bear losses if I do not earn incentives?</a:t>
            </a:r>
          </a:p>
          <a:p>
            <a:pPr marL="257175" indent="-257175">
              <a:buAutoNum type="arabicParenR"/>
            </a:pPr>
            <a:r>
              <a:rPr lang="en-US" sz="1350" dirty="0"/>
              <a:t>Will I have the cash-flow to endure each performance period?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338" y="5347513"/>
            <a:ext cx="42112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Fee for Service          </a:t>
            </a:r>
            <a:r>
              <a:rPr lang="en-US" sz="1350"/>
              <a:t>Infrastructure         Earned </a:t>
            </a:r>
            <a:r>
              <a:rPr lang="en-US" sz="1350" dirty="0"/>
              <a:t>Incentive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4233" y="5347514"/>
            <a:ext cx="266105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855841" y="5347514"/>
            <a:ext cx="266105" cy="276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176544" y="5345936"/>
            <a:ext cx="266105" cy="2769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068095" y="3246835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4125" y="1842893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Care Coordination / PCMH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8095" y="2911079"/>
            <a:ext cx="1084066" cy="3357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9671" y="3246834"/>
            <a:ext cx="1085850" cy="1865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5701" y="1842893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P4P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89672" y="2911078"/>
            <a:ext cx="1084066" cy="3357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0863" y="1842893"/>
            <a:ext cx="1753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True Value Based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9463" y="3568303"/>
            <a:ext cx="1085850" cy="1540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90%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11248" y="2603898"/>
            <a:ext cx="1084066" cy="9628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029590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AND OPERATIONAL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9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+ 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639"/>
            <a:ext cx="7886700" cy="45472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Characteristics:</a:t>
            </a:r>
          </a:p>
          <a:p>
            <a:pPr lvl="1"/>
            <a:r>
              <a:rPr lang="en-US" dirty="0"/>
              <a:t>No change in base reimbursement.</a:t>
            </a:r>
          </a:p>
          <a:p>
            <a:pPr lvl="1"/>
            <a:r>
              <a:rPr lang="en-US" dirty="0"/>
              <a:t>Additional payments made to cover cost of care coordination services.</a:t>
            </a:r>
          </a:p>
          <a:p>
            <a:pPr lvl="1"/>
            <a:r>
              <a:rPr lang="en-US" dirty="0"/>
              <a:t>Care coordinators focus on high risk patients whose outcomes and costs can be impacted through ”alternative touches.”</a:t>
            </a:r>
          </a:p>
          <a:p>
            <a:pPr lvl="1"/>
            <a:r>
              <a:rPr lang="en-US" dirty="0"/>
              <a:t>Not a true “Value Based” payment methodology, because it does not vary payments based on outcomes.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2703 Health Home initiatives.</a:t>
            </a:r>
          </a:p>
          <a:p>
            <a:pPr lvl="2"/>
            <a:r>
              <a:rPr lang="en-US" dirty="0"/>
              <a:t>Missouri Primary Care Health Home pays $58.87 per member, per month for care managers, behavioral health consultants, and care coordination and administration.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Managed Care Contracts.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2901" y="6123781"/>
            <a:ext cx="356830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1 http://www.nashp.org/missouri/</a:t>
            </a:r>
            <a:endParaRPr lang="en-US" sz="9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7156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+ 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2647"/>
          </a:xfrm>
        </p:spPr>
        <p:txBody>
          <a:bodyPr>
            <a:normAutofit fontScale="92500" lnSpcReduction="2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/>
              <a:t>Forecasting:</a:t>
            </a:r>
          </a:p>
          <a:p>
            <a:pPr>
              <a:spcBef>
                <a:spcPts val="0"/>
              </a:spcBef>
            </a:pPr>
            <a:r>
              <a:rPr lang="en-US" dirty="0"/>
              <a:t>Use EHR data to predict total number of patients who will qualify for the payments.</a:t>
            </a:r>
          </a:p>
          <a:p>
            <a:pPr>
              <a:spcBef>
                <a:spcPts val="0"/>
              </a:spcBef>
            </a:pPr>
            <a:r>
              <a:rPr lang="en-US" dirty="0"/>
              <a:t>Estimate costs for staffing to support care coordination model, including standard overhead.</a:t>
            </a:r>
          </a:p>
          <a:p>
            <a:pPr>
              <a:spcBef>
                <a:spcPts val="0"/>
              </a:spcBef>
            </a:pPr>
            <a:r>
              <a:rPr lang="en-US" dirty="0"/>
              <a:t>Estimate costs for additional IT and administrative support.</a:t>
            </a:r>
          </a:p>
          <a:p>
            <a:pPr>
              <a:spcBef>
                <a:spcPts val="0"/>
              </a:spcBef>
            </a:pPr>
            <a:r>
              <a:rPr lang="en-US" dirty="0"/>
              <a:t>Determine staffing levels such that costs do not exceed revenues.</a:t>
            </a:r>
          </a:p>
        </p:txBody>
      </p:sp>
    </p:spTree>
    <p:extLst>
      <p:ext uri="{BB962C8B-B14F-4D97-AF65-F5344CB8AC3E}">
        <p14:creationId xmlns:p14="http://schemas.microsoft.com/office/powerpoint/2010/main" val="1789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+ Care Coordination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Cost/Revenue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Eligible patients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1,000 x $58.87PMPM = $58,870</a:t>
                      </a:r>
                      <a:r>
                        <a:rPr lang="en-US" sz="1400" baseline="0" dirty="0"/>
                        <a:t> / mo. = $706k / yr.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Capital investments in Health 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$250,000 allocated over 2 years = $125k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Administrative support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$100k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REMAINDER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$481k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Fully</a:t>
                      </a:r>
                      <a:r>
                        <a:rPr lang="en-US" sz="1400" baseline="0" dirty="0"/>
                        <a:t> loaded cost per care coordinator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$48k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Staffing ratio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$481k / $48k</a:t>
                      </a:r>
                      <a:r>
                        <a:rPr lang="en-US" sz="1400" baseline="0" dirty="0"/>
                        <a:t> = 10 care coordinators = 1:100 patients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0" y="4371976"/>
            <a:ext cx="7886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If the staffing ratio is realistic, then FFS + Care Coordination is a good transitional model.  Make sure to consider sustainability of the program as the model transitions to true value-based.</a:t>
            </a:r>
          </a:p>
        </p:txBody>
      </p:sp>
    </p:spTree>
    <p:extLst>
      <p:ext uri="{BB962C8B-B14F-4D97-AF65-F5344CB8AC3E}">
        <p14:creationId xmlns:p14="http://schemas.microsoft.com/office/powerpoint/2010/main" val="84041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for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No change in base reimbursements.</a:t>
            </a:r>
          </a:p>
          <a:p>
            <a:pPr lvl="1"/>
            <a:r>
              <a:rPr lang="en-US" dirty="0"/>
              <a:t>Additional payments made when achieving certain levels of performance against a pre-defined set of indicators.</a:t>
            </a:r>
          </a:p>
          <a:p>
            <a:pPr lvl="1"/>
            <a:r>
              <a:rPr lang="en-US" dirty="0"/>
              <a:t>Despite no contracted downside, these models have indirect downside risk.</a:t>
            </a:r>
          </a:p>
          <a:p>
            <a:pPr lvl="1"/>
            <a:r>
              <a:rPr lang="en-US" dirty="0"/>
              <a:t>Staffing and infrastructure are usually lower than a care coordination model.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Medicare Hospital Value-Based Purchasing (VBP)</a:t>
            </a:r>
            <a:r>
              <a:rPr lang="en-US" baseline="30000" dirty="0"/>
              <a:t>1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Many Medicaid Manage Care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4436" y="6142112"/>
            <a:ext cx="35683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1</a:t>
            </a:r>
            <a:r>
              <a:rPr lang="en-US" sz="900" dirty="0"/>
              <a:t> </a:t>
            </a:r>
            <a:r>
              <a:rPr lang="en-US" sz="900" dirty="0">
                <a:hlinkClick r:id="rId3"/>
              </a:rPr>
              <a:t>https://www.cms.gov/Medicare/Quality-Initiatives-Patient-Assessment-Instruments/hospital-value-based-purchasing/index.html</a:t>
            </a:r>
            <a:endParaRPr lang="en-US" sz="9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8584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for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/>
              <a:t>Forecasting:</a:t>
            </a:r>
          </a:p>
          <a:p>
            <a:pPr>
              <a:spcBef>
                <a:spcPts val="0"/>
              </a:spcBef>
            </a:pPr>
            <a:r>
              <a:rPr lang="en-US" dirty="0"/>
              <a:t>Clearly identify which patients qualify for which payments: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Are payments for the whole attributed population or only those in the denominator of key measures?</a:t>
            </a:r>
          </a:p>
          <a:p>
            <a:pPr>
              <a:spcBef>
                <a:spcPts val="0"/>
              </a:spcBef>
            </a:pPr>
            <a:r>
              <a:rPr lang="en-US" dirty="0"/>
              <a:t>Determine total potential payout, and whether partial payments are possible.</a:t>
            </a:r>
          </a:p>
          <a:p>
            <a:pPr>
              <a:spcBef>
                <a:spcPts val="0"/>
              </a:spcBef>
            </a:pPr>
            <a:r>
              <a:rPr lang="en-US" dirty="0"/>
              <a:t>Estimate costs for staffing focused on pay for performance measures.</a:t>
            </a:r>
          </a:p>
          <a:p>
            <a:pPr>
              <a:spcBef>
                <a:spcPts val="0"/>
              </a:spcBef>
            </a:pPr>
            <a:r>
              <a:rPr lang="en-US" dirty="0"/>
              <a:t>Estimate costs for additional IT and administrative support.</a:t>
            </a:r>
          </a:p>
          <a:p>
            <a:pPr>
              <a:spcBef>
                <a:spcPts val="0"/>
              </a:spcBef>
            </a:pPr>
            <a:r>
              <a:rPr lang="en-US" dirty="0"/>
              <a:t>Determine staffing levels to support attainment.  </a:t>
            </a:r>
          </a:p>
          <a:p>
            <a:pPr>
              <a:spcBef>
                <a:spcPts val="0"/>
              </a:spcBef>
            </a:pPr>
            <a:r>
              <a:rPr lang="en-US" dirty="0"/>
              <a:t>NOTE:  Pay for performance has indirect downside risk.  Failure to attain goals leads to a net loss.</a:t>
            </a:r>
            <a:br>
              <a:rPr lang="en-US" dirty="0"/>
            </a:b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2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for Performance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Cost/Revenue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Eligible patients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4,000 x $4PMPM (50%) or $8PMPM (100%) = $ 192k to</a:t>
                      </a:r>
                      <a:r>
                        <a:rPr lang="en-US" sz="1400" baseline="0" dirty="0"/>
                        <a:t> $384k per year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Capital investments in Health 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N/A -</a:t>
                      </a:r>
                      <a:r>
                        <a:rPr lang="en-US" sz="1400" baseline="0" dirty="0"/>
                        <a:t> utilize existing EHR and reporting capabilities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Administrative support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$30k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REMAINDER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$152k to</a:t>
                      </a:r>
                      <a:r>
                        <a:rPr lang="en-US" sz="1400" baseline="0" dirty="0"/>
                        <a:t> $344</a:t>
                      </a:r>
                      <a:r>
                        <a:rPr lang="en-US" sz="1400" dirty="0"/>
                        <a:t>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Fully</a:t>
                      </a:r>
                      <a:r>
                        <a:rPr lang="en-US" sz="1400" baseline="0" dirty="0"/>
                        <a:t> loaded cost per data analyst / P4P specialist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$60k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Staffing ratio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dedicated P4P staff with a cost of $120k +</a:t>
                      </a:r>
                      <a:r>
                        <a:rPr lang="en-US" sz="1400" baseline="0" dirty="0"/>
                        <a:t> $30k would be fully at risk unless 50% of goals met.  $194k gain if 100% realized.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0" y="4768457"/>
            <a:ext cx="788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organization must decide if clinical goals are realistic and attainable, and staff accordingly.</a:t>
            </a:r>
          </a:p>
        </p:txBody>
      </p:sp>
    </p:spTree>
    <p:extLst>
      <p:ext uri="{BB962C8B-B14F-4D97-AF65-F5344CB8AC3E}">
        <p14:creationId xmlns:p14="http://schemas.microsoft.com/office/powerpoint/2010/main" val="154863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8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Sidenote</a:t>
            </a:r>
            <a:r>
              <a:rPr lang="en-US" dirty="0"/>
              <a:t>:  Cost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of the remaining models include the concept of “Cost of Care” (</a:t>
            </a:r>
            <a:r>
              <a:rPr lang="en-US" dirty="0" err="1"/>
              <a:t>CoC</a:t>
            </a:r>
            <a:r>
              <a:rPr lang="en-US" dirty="0"/>
              <a:t>) although each applies this slightly differently.</a:t>
            </a:r>
          </a:p>
          <a:p>
            <a:r>
              <a:rPr lang="en-US" dirty="0" err="1"/>
              <a:t>CoC</a:t>
            </a:r>
            <a:r>
              <a:rPr lang="en-US" dirty="0"/>
              <a:t> is defined as the sum of all of the payments made by a payer for a given patient or population, for a given time, for a defined set of services.</a:t>
            </a:r>
          </a:p>
          <a:p>
            <a:r>
              <a:rPr lang="en-US" dirty="0"/>
              <a:t>For example, </a:t>
            </a:r>
            <a:r>
              <a:rPr lang="en-US" dirty="0" err="1"/>
              <a:t>CoC</a:t>
            </a:r>
            <a:r>
              <a:rPr lang="en-US" dirty="0"/>
              <a:t> could include all professional, facility, drug, and durable medical goods expenditures.</a:t>
            </a:r>
          </a:p>
          <a:p>
            <a:r>
              <a:rPr lang="en-US" dirty="0"/>
              <a:t>When compared to our Value Equation, </a:t>
            </a:r>
            <a:r>
              <a:rPr lang="en-US" dirty="0" err="1"/>
              <a:t>CoC</a:t>
            </a:r>
            <a:r>
              <a:rPr lang="en-US" dirty="0"/>
              <a:t> = Cost</a:t>
            </a:r>
            <a:r>
              <a:rPr lang="en-US" baseline="30000" dirty="0"/>
              <a:t>(us)</a:t>
            </a:r>
            <a:r>
              <a:rPr lang="en-US" dirty="0"/>
              <a:t> + Cost</a:t>
            </a:r>
            <a:r>
              <a:rPr lang="en-US" baseline="30000" dirty="0"/>
              <a:t>(them)</a:t>
            </a:r>
          </a:p>
        </p:txBody>
      </p:sp>
    </p:spTree>
    <p:extLst>
      <p:ext uri="{BB962C8B-B14F-4D97-AF65-F5344CB8AC3E}">
        <p14:creationId xmlns:p14="http://schemas.microsoft.com/office/powerpoint/2010/main" val="374138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Sidenote</a:t>
            </a:r>
            <a:r>
              <a:rPr lang="en-US" dirty="0"/>
              <a:t>:  Cost of Care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70" y="1930268"/>
            <a:ext cx="5744114" cy="310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4332" y="2346723"/>
            <a:ext cx="2464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350" dirty="0"/>
              <a:t>Medicare generally includes all services it reimburses when considering cost of care. 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/>
              <a:t>This illustration shows a breakout for the total Medicare FFS enrolled population.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5988" y="5154214"/>
            <a:ext cx="486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3"/>
              </a:rPr>
              <a:t>https://innovation.cms.gov/files/slides/health-care-innovation-challenge-webinar-3-slides.pdf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5701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0457"/>
            <a:ext cx="7886700" cy="42211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No change in base reimbursements.</a:t>
            </a:r>
          </a:p>
          <a:p>
            <a:pPr lvl="1"/>
            <a:r>
              <a:rPr lang="en-US" dirty="0"/>
              <a:t>A portion of savings derived against a financial benchmark are shared with the provider.  The financial benchmark is usually derived from “Total Cost of Care” from previous years.</a:t>
            </a:r>
          </a:p>
          <a:p>
            <a:pPr lvl="1"/>
            <a:r>
              <a:rPr lang="en-US" dirty="0"/>
              <a:t>No base payment downside, but cost overruns can be withheld from future base payments (known as a “two-sided risk model.”</a:t>
            </a:r>
          </a:p>
          <a:p>
            <a:pPr lvl="1"/>
            <a:r>
              <a:rPr lang="en-US" dirty="0"/>
              <a:t>Wide variability in staffing options.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Medicare Shared Savings Program for ACOs</a:t>
            </a:r>
            <a:r>
              <a:rPr lang="en-US" baseline="30000" dirty="0"/>
              <a:t>1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Many Medicaid Manage Care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213" y="6185324"/>
            <a:ext cx="35683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1</a:t>
            </a:r>
            <a:r>
              <a:rPr lang="en-US" sz="900" dirty="0"/>
              <a:t> </a:t>
            </a:r>
            <a:r>
              <a:rPr lang="en-US" sz="900" dirty="0">
                <a:hlinkClick r:id="rId3"/>
              </a:rPr>
              <a:t>https://www.cms.gov/Medicare/Medicare-Fee-for-Service-Payment/sharedsavingsprogram/index.html</a:t>
            </a:r>
            <a:endParaRPr lang="en-US" sz="9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11141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/>
              <a:t>Forecasting:</a:t>
            </a:r>
          </a:p>
          <a:p>
            <a:pPr>
              <a:spcBef>
                <a:spcPts val="0"/>
              </a:spcBef>
            </a:pPr>
            <a:r>
              <a:rPr lang="en-US" dirty="0"/>
              <a:t>Requires firm attribution, usually tied to historical relationship with patient.</a:t>
            </a:r>
          </a:p>
          <a:p>
            <a:pPr>
              <a:spcBef>
                <a:spcPts val="0"/>
              </a:spcBef>
            </a:pPr>
            <a:r>
              <a:rPr lang="en-US" dirty="0"/>
              <a:t>Historical costs and actuarial methods determine a “cost benchmark.”</a:t>
            </a:r>
          </a:p>
          <a:p>
            <a:pPr>
              <a:spcBef>
                <a:spcPts val="0"/>
              </a:spcBef>
            </a:pPr>
            <a:r>
              <a:rPr lang="en-US" dirty="0"/>
              <a:t>Often, a “minimum savings rate” is applied before shared savings are accrued.</a:t>
            </a:r>
          </a:p>
          <a:p>
            <a:pPr>
              <a:spcBef>
                <a:spcPts val="0"/>
              </a:spcBef>
            </a:pPr>
            <a:r>
              <a:rPr lang="en-US" dirty="0"/>
              <a:t>Providers are paid a portion of the savings.</a:t>
            </a:r>
          </a:p>
          <a:p>
            <a:pPr>
              <a:spcBef>
                <a:spcPts val="0"/>
              </a:spcBef>
            </a:pPr>
            <a:r>
              <a:rPr lang="en-US" dirty="0"/>
              <a:t>Usually has P4P-like measures that determine if payments are made.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The Healthcare Payment and Learning Action Network has guidance on establishment of cost benchmarks:  </a:t>
            </a:r>
            <a:r>
              <a:rPr lang="en-US" sz="1500" dirty="0">
                <a:hlinkClick r:id="rId2"/>
              </a:rPr>
              <a:t>https://hcp-lan.org/groups/pbp/fb-final-whitepaper/</a:t>
            </a:r>
            <a:endParaRPr lang="en-US" sz="15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5338EFC9-42F0-496C-8A0A-EFFFC44996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5338EFC9-42F0-496C-8A0A-EFFFC44996A0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Cost/Revenue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Eligible patients and predicted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10,000 @ $4,500</a:t>
                      </a:r>
                      <a:r>
                        <a:rPr lang="en-US" sz="1400" baseline="0" dirty="0"/>
                        <a:t> expected cost per year = $45M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Minimum savings rate 2%</a:t>
                      </a:r>
                      <a:r>
                        <a:rPr lang="en-US" sz="1400" baseline="0" dirty="0"/>
                        <a:t> (illustrative)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2% of</a:t>
                      </a:r>
                      <a:r>
                        <a:rPr lang="en-US" sz="1400" baseline="0" dirty="0"/>
                        <a:t> $45M = $900k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/>
                        <a:t>2% savings</a:t>
                      </a:r>
                    </a:p>
                    <a:p>
                      <a:r>
                        <a:rPr lang="en-US" sz="1400" dirty="0"/>
                        <a:t>3% savings</a:t>
                      </a:r>
                    </a:p>
                    <a:p>
                      <a:r>
                        <a:rPr lang="en-US" sz="1400" dirty="0"/>
                        <a:t>4%</a:t>
                      </a:r>
                      <a:r>
                        <a:rPr lang="en-US" sz="1400" baseline="0" dirty="0"/>
                        <a:t> savings</a:t>
                      </a:r>
                    </a:p>
                    <a:p>
                      <a:r>
                        <a:rPr lang="en-US" sz="1400" baseline="0" dirty="0"/>
                        <a:t>6% savings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$900k = $0 shared savings pool</a:t>
                      </a:r>
                    </a:p>
                    <a:p>
                      <a:r>
                        <a:rPr lang="en-US" sz="1400" dirty="0"/>
                        <a:t>$1.35M = $450k shared savings pool</a:t>
                      </a:r>
                    </a:p>
                    <a:p>
                      <a:r>
                        <a:rPr lang="en-US" sz="1400" dirty="0"/>
                        <a:t>$1.8M = $900k shared</a:t>
                      </a:r>
                      <a:r>
                        <a:rPr lang="en-US" sz="1400" baseline="0" dirty="0"/>
                        <a:t> savings pool</a:t>
                      </a:r>
                    </a:p>
                    <a:p>
                      <a:r>
                        <a:rPr lang="en-US" sz="1400" dirty="0"/>
                        <a:t>$2.7M = $1.8M shared</a:t>
                      </a:r>
                      <a:r>
                        <a:rPr lang="en-US" sz="1400" baseline="0" dirty="0"/>
                        <a:t> savings pool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50%</a:t>
                      </a:r>
                      <a:r>
                        <a:rPr lang="en-US" sz="1400" baseline="0" dirty="0"/>
                        <a:t> paid to provider, assuming P4P measures hit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$225k -</a:t>
                      </a:r>
                      <a:r>
                        <a:rPr lang="en-US" sz="1400" baseline="0" dirty="0"/>
                        <a:t> $900k / yr.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COSTS (covered in budgeting module)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$375k / yr.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NET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($150K)</a:t>
                      </a:r>
                      <a:r>
                        <a:rPr lang="en-US" sz="1400" baseline="0" dirty="0"/>
                        <a:t> - $525k / yr.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0" y="4768457"/>
            <a:ext cx="788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organization must decide if clinical goals are realistic and attainable, and staff accordingly.</a:t>
            </a:r>
          </a:p>
        </p:txBody>
      </p:sp>
    </p:spTree>
    <p:extLst>
      <p:ext uri="{BB962C8B-B14F-4D97-AF65-F5344CB8AC3E}">
        <p14:creationId xmlns:p14="http://schemas.microsoft.com/office/powerpoint/2010/main" val="725758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829249"/>
              </p:ext>
            </p:extLst>
          </p:nvPr>
        </p:nvGraphicFramePr>
        <p:xfrm>
          <a:off x="287079" y="1600200"/>
          <a:ext cx="856984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9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  <a:r>
                        <a:rPr lang="en-US" baseline="0" dirty="0"/>
                        <a:t> of the Value Equation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Budget</a:t>
                      </a:r>
                      <a:r>
                        <a:rPr lang="en-US" baseline="0" dirty="0"/>
                        <a:t> for systems to measure outcomes, costs, and risk.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  <a:r>
                        <a:rPr lang="en-US" baseline="30000" dirty="0"/>
                        <a:t>(us)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Evaluate and improve cost efficiency.  Understand unit cost per encounter or per-member,</a:t>
                      </a:r>
                      <a:r>
                        <a:rPr lang="en-US" baseline="0" dirty="0"/>
                        <a:t> per-month.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  <a:r>
                        <a:rPr lang="en-US" baseline="30000" dirty="0"/>
                        <a:t>(them)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Evaluate and understand total</a:t>
                      </a:r>
                      <a:r>
                        <a:rPr lang="en-US" baseline="0" dirty="0"/>
                        <a:t> cost of care, and introduce into management level discussions.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Implement</a:t>
                      </a:r>
                      <a:r>
                        <a:rPr lang="en-US" baseline="0" dirty="0"/>
                        <a:t> NACHC PRAPARE</a:t>
                      </a:r>
                      <a:r>
                        <a:rPr lang="en-US" baseline="30000" dirty="0"/>
                        <a:t>1</a:t>
                      </a:r>
                      <a:r>
                        <a:rPr lang="en-US" baseline="0" dirty="0"/>
                        <a:t> or similar tools to better quantify social determinants of health.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Plan for growth (scale), particularly care teams.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4436" y="6142112"/>
            <a:ext cx="356830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1</a:t>
            </a:r>
            <a:r>
              <a:rPr lang="en-US" sz="900" dirty="0"/>
              <a:t> </a:t>
            </a:r>
            <a:r>
              <a:rPr lang="en-US" sz="900" dirty="0">
                <a:hlinkClick r:id="rId3"/>
              </a:rPr>
              <a:t>http://nachc.org/research-and-data/prapare/</a:t>
            </a:r>
            <a:endParaRPr lang="en-US" sz="9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06811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8437"/>
            <a:ext cx="7886700" cy="42955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value-based purchasing programs require common elements:</a:t>
            </a:r>
          </a:p>
          <a:p>
            <a:pPr lvl="1"/>
            <a:r>
              <a:rPr lang="en-US" dirty="0"/>
              <a:t>Capital investment on behalf of the provider</a:t>
            </a:r>
          </a:p>
          <a:p>
            <a:pPr lvl="1"/>
            <a:r>
              <a:rPr lang="en-US" dirty="0"/>
              <a:t>Staffing for care coordination</a:t>
            </a:r>
          </a:p>
          <a:p>
            <a:pPr lvl="1"/>
            <a:r>
              <a:rPr lang="en-US" dirty="0"/>
              <a:t>Analytics to improve awareness of opportunities and to prioritize work</a:t>
            </a:r>
          </a:p>
          <a:p>
            <a:r>
              <a:rPr lang="en-US" dirty="0"/>
              <a:t>Higher risk models require deeper skills, some of which must be resourced externally:</a:t>
            </a:r>
          </a:p>
          <a:p>
            <a:pPr lvl="1"/>
            <a:r>
              <a:rPr lang="en-US" dirty="0"/>
              <a:t>Shared Savings and Capitation require understanding of Total Cost of Care and may require actuarial analysis of underlying data.</a:t>
            </a:r>
          </a:p>
          <a:p>
            <a:r>
              <a:rPr lang="en-US" dirty="0"/>
              <a:t>Strong partnership between financial leaders and clinical leaders are necessary to make any of the models work.</a:t>
            </a:r>
          </a:p>
        </p:txBody>
      </p:sp>
    </p:spTree>
    <p:extLst>
      <p:ext uri="{BB962C8B-B14F-4D97-AF65-F5344CB8AC3E}">
        <p14:creationId xmlns:p14="http://schemas.microsoft.com/office/powerpoint/2010/main" val="170161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685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Starling Advisors works nationally with Safety Net Providers, with a specific focus on Health Centers, Networks of Health Centers, Primary Care Associations, and the National Association of Community Health Centers to answer the question: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sz="2800" i="1" dirty="0"/>
              <a:t>“What changes, if any, do we need to make to insure a role in providing high-quality, comprehensive primary care under Health Reform?”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06" y="4573798"/>
            <a:ext cx="16510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078" y="4573798"/>
            <a:ext cx="2787102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087" y="4335821"/>
            <a:ext cx="1274578" cy="127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0571" y="5691398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Partner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465" y="5691398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Grantee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7841" y="5691398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Funded By</a:t>
            </a:r>
          </a:p>
        </p:txBody>
      </p:sp>
    </p:spTree>
    <p:extLst>
      <p:ext uri="{BB962C8B-B14F-4D97-AF65-F5344CB8AC3E}">
        <p14:creationId xmlns:p14="http://schemas.microsoft.com/office/powerpoint/2010/main" val="355263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primary care value equation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1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5292" y="2346076"/>
            <a:ext cx="6430803" cy="153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80415" y="2910949"/>
            <a:ext cx="1153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13654"/>
                </a:solidFill>
                <a:latin typeface="Love Ya Like A Sister"/>
                <a:cs typeface="Love Ya Like A Sister"/>
              </a:rPr>
              <a:t>Value</a:t>
            </a:r>
            <a:endParaRPr lang="en-US" sz="1350" b="1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315" y="2904937"/>
            <a:ext cx="346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=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713" y="2682913"/>
            <a:ext cx="185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Outcomes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3831" y="3105405"/>
            <a:ext cx="2369715" cy="0"/>
          </a:xfrm>
          <a:prstGeom prst="line">
            <a:avLst/>
          </a:prstGeom>
          <a:ln>
            <a:solidFill>
              <a:srgbClr val="11365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9312" y="3132917"/>
            <a:ext cx="29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(us)</a:t>
            </a:r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 + 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(them)</a:t>
            </a:r>
            <a:endParaRPr lang="en-US" sz="1200" baseline="3000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11" name="Double Brace 10"/>
          <p:cNvSpPr/>
          <p:nvPr/>
        </p:nvSpPr>
        <p:spPr>
          <a:xfrm>
            <a:off x="2759312" y="2586378"/>
            <a:ext cx="2880359" cy="1050197"/>
          </a:xfrm>
          <a:prstGeom prst="bracePair">
            <a:avLst/>
          </a:prstGeom>
          <a:ln>
            <a:solidFill>
              <a:srgbClr val="1136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36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707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9692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8222" y="2926576"/>
            <a:ext cx="95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Risk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8928" y="2936709"/>
            <a:ext cx="1367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037" y="3675857"/>
            <a:ext cx="477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Copyright, Starling Advisors LLC, 2015.  All rights reserved.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936588"/>
            <a:ext cx="7886700" cy="1853427"/>
          </a:xfrm>
        </p:spPr>
        <p:txBody>
          <a:bodyPr>
            <a:normAutofit/>
          </a:bodyPr>
          <a:lstStyle/>
          <a:p>
            <a:r>
              <a:rPr lang="en-US" sz="1800" b="1" dirty="0"/>
              <a:t>Value.</a:t>
            </a:r>
            <a:r>
              <a:rPr lang="en-US" sz="1800" dirty="0"/>
              <a:t>  Quantifiable, monetary benefit your care provides to a payer’s patients.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/>
              <a:t>What is Value?</a:t>
            </a:r>
          </a:p>
        </p:txBody>
      </p:sp>
    </p:spTree>
    <p:extLst>
      <p:ext uri="{BB962C8B-B14F-4D97-AF65-F5344CB8AC3E}">
        <p14:creationId xmlns:p14="http://schemas.microsoft.com/office/powerpoint/2010/main" val="200258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5292" y="2346076"/>
            <a:ext cx="6430803" cy="153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80415" y="2910949"/>
            <a:ext cx="1153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Value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315" y="2904937"/>
            <a:ext cx="346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=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713" y="2682913"/>
            <a:ext cx="185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113654"/>
                </a:solidFill>
                <a:latin typeface="Love Ya Like A Sister"/>
                <a:cs typeface="Love Ya Like A Sister"/>
              </a:rPr>
              <a:t>Outcomes</a:t>
            </a:r>
            <a:endParaRPr lang="en-US" sz="1350" b="1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3831" y="3105405"/>
            <a:ext cx="2369715" cy="0"/>
          </a:xfrm>
          <a:prstGeom prst="line">
            <a:avLst/>
          </a:prstGeom>
          <a:ln>
            <a:solidFill>
              <a:srgbClr val="11365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9312" y="3132917"/>
            <a:ext cx="29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(us)</a:t>
            </a:r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 + 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(them)</a:t>
            </a:r>
            <a:endParaRPr lang="en-US" sz="1200" baseline="3000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11" name="Double Brace 10"/>
          <p:cNvSpPr/>
          <p:nvPr/>
        </p:nvSpPr>
        <p:spPr>
          <a:xfrm>
            <a:off x="2759312" y="2586378"/>
            <a:ext cx="2880359" cy="1050197"/>
          </a:xfrm>
          <a:prstGeom prst="bracePair">
            <a:avLst/>
          </a:prstGeom>
          <a:ln>
            <a:solidFill>
              <a:srgbClr val="1136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36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707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9692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8222" y="2926576"/>
            <a:ext cx="95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Risk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8928" y="2936709"/>
            <a:ext cx="1367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037" y="3675857"/>
            <a:ext cx="477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Copyright, Starling Advisors LLC, 2015.  All rights reserved.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936588"/>
            <a:ext cx="7886700" cy="1853427"/>
          </a:xfrm>
        </p:spPr>
        <p:txBody>
          <a:bodyPr>
            <a:normAutofit/>
          </a:bodyPr>
          <a:lstStyle/>
          <a:p>
            <a:r>
              <a:rPr lang="en-US" sz="1800" b="1" dirty="0"/>
              <a:t>Outcomes.</a:t>
            </a:r>
            <a:r>
              <a:rPr lang="en-US" sz="1800" dirty="0"/>
              <a:t>  Measurable indicators of population health which demonstrate effectiveness of your care model.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/>
              <a:t>What is Value?</a:t>
            </a:r>
          </a:p>
        </p:txBody>
      </p:sp>
    </p:spTree>
    <p:extLst>
      <p:ext uri="{BB962C8B-B14F-4D97-AF65-F5344CB8AC3E}">
        <p14:creationId xmlns:p14="http://schemas.microsoft.com/office/powerpoint/2010/main" val="213414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5292" y="2346076"/>
            <a:ext cx="6430803" cy="153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80415" y="2910949"/>
            <a:ext cx="1153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Value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315" y="2904937"/>
            <a:ext cx="346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=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713" y="2682913"/>
            <a:ext cx="185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Outcomes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3831" y="3105405"/>
            <a:ext cx="2369715" cy="0"/>
          </a:xfrm>
          <a:prstGeom prst="line">
            <a:avLst/>
          </a:prstGeom>
          <a:ln>
            <a:solidFill>
              <a:srgbClr val="11365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9312" y="3132917"/>
            <a:ext cx="29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13654"/>
                </a:solidFill>
                <a:latin typeface="Love Ya Like A Sister"/>
                <a:cs typeface="Love Ya Like A Sister"/>
              </a:rPr>
              <a:t>Cost</a:t>
            </a:r>
            <a:r>
              <a:rPr lang="en-US" b="1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(us)</a:t>
            </a:r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 + 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(them)</a:t>
            </a:r>
            <a:endParaRPr lang="en-US" sz="1200" baseline="3000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11" name="Double Brace 10"/>
          <p:cNvSpPr/>
          <p:nvPr/>
        </p:nvSpPr>
        <p:spPr>
          <a:xfrm>
            <a:off x="2759312" y="2586378"/>
            <a:ext cx="2880359" cy="1050197"/>
          </a:xfrm>
          <a:prstGeom prst="bracePair">
            <a:avLst/>
          </a:prstGeom>
          <a:ln>
            <a:solidFill>
              <a:srgbClr val="1136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36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707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9692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8222" y="2926576"/>
            <a:ext cx="95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Risk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8928" y="2936709"/>
            <a:ext cx="1367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037" y="3675857"/>
            <a:ext cx="477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Copyright, Starling Advisors LLC, 2015.  All rights reserved.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936588"/>
            <a:ext cx="7886700" cy="1853427"/>
          </a:xfrm>
        </p:spPr>
        <p:txBody>
          <a:bodyPr>
            <a:normAutofit/>
          </a:bodyPr>
          <a:lstStyle/>
          <a:p>
            <a:r>
              <a:rPr lang="en-US" sz="1800" b="1" dirty="0"/>
              <a:t>Cost</a:t>
            </a:r>
            <a:r>
              <a:rPr lang="en-US" sz="1800" b="1" baseline="30000" dirty="0"/>
              <a:t>(us)</a:t>
            </a:r>
            <a:r>
              <a:rPr lang="en-US" sz="1800" b="1" dirty="0"/>
              <a:t>.</a:t>
            </a:r>
            <a:r>
              <a:rPr lang="en-US" sz="1800" dirty="0"/>
              <a:t> The cost of the care you deliver to patients, and the relative efficiency of this care.  For example, keeping a population of patients with diabetes healthy using less visits and more telephonic follow up will be considered more efficient than using more visits.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/>
              <a:t>What is Value?</a:t>
            </a:r>
          </a:p>
        </p:txBody>
      </p:sp>
    </p:spTree>
    <p:extLst>
      <p:ext uri="{BB962C8B-B14F-4D97-AF65-F5344CB8AC3E}">
        <p14:creationId xmlns:p14="http://schemas.microsoft.com/office/powerpoint/2010/main" val="129937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5292" y="2346076"/>
            <a:ext cx="6430803" cy="1536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80415" y="2910949"/>
            <a:ext cx="11530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Value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315" y="2904937"/>
            <a:ext cx="346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=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4713" y="2682913"/>
            <a:ext cx="1851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Outcomes</a:t>
            </a:r>
            <a:endParaRPr lang="en-US" sz="135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83831" y="3105405"/>
            <a:ext cx="2369715" cy="0"/>
          </a:xfrm>
          <a:prstGeom prst="line">
            <a:avLst/>
          </a:prstGeom>
          <a:ln>
            <a:solidFill>
              <a:srgbClr val="11365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9312" y="3132917"/>
            <a:ext cx="294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Cost</a:t>
            </a:r>
            <a:r>
              <a:rPr lang="en-US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(us)</a:t>
            </a:r>
            <a:r>
              <a:rPr lang="en-US" dirty="0">
                <a:solidFill>
                  <a:srgbClr val="113654"/>
                </a:solidFill>
                <a:latin typeface="Love Ya Like A Sister"/>
                <a:cs typeface="Love Ya Like A Sister"/>
              </a:rPr>
              <a:t> + </a:t>
            </a:r>
            <a:r>
              <a:rPr lang="en-US" b="1" dirty="0">
                <a:solidFill>
                  <a:srgbClr val="113654"/>
                </a:solidFill>
                <a:latin typeface="Love Ya Like A Sister"/>
                <a:cs typeface="Love Ya Like A Sister"/>
              </a:rPr>
              <a:t>Cost</a:t>
            </a:r>
            <a:r>
              <a:rPr lang="en-US" b="1" baseline="30000" dirty="0">
                <a:solidFill>
                  <a:srgbClr val="113654"/>
                </a:solidFill>
                <a:latin typeface="Love Ya Like A Sister"/>
                <a:cs typeface="Love Ya Like A Sister"/>
              </a:rPr>
              <a:t>(them)</a:t>
            </a:r>
            <a:endParaRPr lang="en-US" sz="1200" b="1" baseline="30000" dirty="0">
              <a:solidFill>
                <a:srgbClr val="113654"/>
              </a:solidFill>
              <a:latin typeface="Love Ya Like A Sister"/>
              <a:cs typeface="Love Ya Like A Sister"/>
            </a:endParaRPr>
          </a:p>
        </p:txBody>
      </p:sp>
      <p:sp>
        <p:nvSpPr>
          <p:cNvPr id="11" name="Double Brace 10"/>
          <p:cNvSpPr/>
          <p:nvPr/>
        </p:nvSpPr>
        <p:spPr>
          <a:xfrm>
            <a:off x="2759312" y="2586378"/>
            <a:ext cx="2880359" cy="1050197"/>
          </a:xfrm>
          <a:prstGeom prst="bracePair">
            <a:avLst/>
          </a:prstGeom>
          <a:ln>
            <a:solidFill>
              <a:srgbClr val="1136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365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8707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9692" y="2864833"/>
            <a:ext cx="270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113654"/>
                </a:solidFill>
                <a:latin typeface="+mj-lt"/>
                <a:cs typeface="Love Ya Like A Sister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8222" y="2926576"/>
            <a:ext cx="95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Risk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8928" y="2936709"/>
            <a:ext cx="13671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113654"/>
                </a:solidFill>
                <a:latin typeface="Love Ya Like A Sister"/>
                <a:cs typeface="Love Ya Like A Sister"/>
              </a:rPr>
              <a:t>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037" y="3675857"/>
            <a:ext cx="477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Copyright, Starling Advisors LLC, 2015.  All rights reserved.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3936588"/>
            <a:ext cx="7886700" cy="1853427"/>
          </a:xfrm>
        </p:spPr>
        <p:txBody>
          <a:bodyPr>
            <a:normAutofit/>
          </a:bodyPr>
          <a:lstStyle/>
          <a:p>
            <a:r>
              <a:rPr lang="en-US" sz="1800" b="1" dirty="0"/>
              <a:t>Cost</a:t>
            </a:r>
            <a:r>
              <a:rPr lang="en-US" sz="1800" b="1" baseline="30000" dirty="0"/>
              <a:t>(them)</a:t>
            </a:r>
            <a:r>
              <a:rPr lang="en-US" sz="1800" b="1" dirty="0"/>
              <a:t>.</a:t>
            </a:r>
            <a:r>
              <a:rPr lang="en-US" sz="1800" dirty="0"/>
              <a:t> The cost of the care provided to your patients that is delivered outside of your organization.  Also referred to as cost effectiveness.  When a population of patients uses less inpatient days than projected, the cost effectiveness of your care is considered to be higher.  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/>
              <a:t>What is Value?</a:t>
            </a:r>
          </a:p>
        </p:txBody>
      </p:sp>
    </p:spTree>
    <p:extLst>
      <p:ext uri="{BB962C8B-B14F-4D97-AF65-F5344CB8AC3E}">
        <p14:creationId xmlns:p14="http://schemas.microsoft.com/office/powerpoint/2010/main" val="885478323"/>
      </p:ext>
    </p:extLst>
  </p:cSld>
  <p:clrMapOvr>
    <a:masterClrMapping/>
  </p:clrMapOvr>
</p:sld>
</file>

<file path=ppt/theme/theme1.xml><?xml version="1.0" encoding="utf-8"?>
<a:theme xmlns:a="http://schemas.openxmlformats.org/drawingml/2006/main" name="Starl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Starling Template2.potx</Template>
  <TotalTime>15773</TotalTime>
  <Words>2293</Words>
  <Application>Microsoft Office PowerPoint</Application>
  <PresentationFormat>On-screen Show (4:3)</PresentationFormat>
  <Paragraphs>326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Love Ya Like A Sister</vt:lpstr>
      <vt:lpstr>Rockwell</vt:lpstr>
      <vt:lpstr>Starling Template</vt:lpstr>
      <vt:lpstr>Value Based Reimbursement: Financial and Operational Considerations</vt:lpstr>
      <vt:lpstr>Today’s Discussion</vt:lpstr>
      <vt:lpstr>Welcome and introductions</vt:lpstr>
      <vt:lpstr>… Who We Are</vt:lpstr>
      <vt:lpstr>The primary care value equation</vt:lpstr>
      <vt:lpstr>What is Value?</vt:lpstr>
      <vt:lpstr>What is Value?</vt:lpstr>
      <vt:lpstr>What is Value?</vt:lpstr>
      <vt:lpstr>What is Value?</vt:lpstr>
      <vt:lpstr>What is Value?</vt:lpstr>
      <vt:lpstr>What is Value?</vt:lpstr>
      <vt:lpstr>The Financial Challenge</vt:lpstr>
      <vt:lpstr>The Operational Challenge</vt:lpstr>
      <vt:lpstr>Introduction to value based reimbursement</vt:lpstr>
      <vt:lpstr>Case Study: Value Based Reimbursement</vt:lpstr>
      <vt:lpstr>Discussion: Value Based Reimbursement</vt:lpstr>
      <vt:lpstr>What are Value Based Payments?</vt:lpstr>
      <vt:lpstr>What are Value Based Payments?</vt:lpstr>
      <vt:lpstr>Understanding Value Based Payments</vt:lpstr>
      <vt:lpstr>Understanding Value Based Payments</vt:lpstr>
      <vt:lpstr>Understanding Value Based Payments</vt:lpstr>
      <vt:lpstr>Understanding Value Based Payments</vt:lpstr>
      <vt:lpstr>FINANCIAL AND OPERATIONAL STRATEGIES</vt:lpstr>
      <vt:lpstr>FFS + Care Coordination</vt:lpstr>
      <vt:lpstr>FFS + Care Coordination</vt:lpstr>
      <vt:lpstr>FFS + Care Coordination</vt:lpstr>
      <vt:lpstr>Pay for Performance</vt:lpstr>
      <vt:lpstr>Pay for Performance</vt:lpstr>
      <vt:lpstr>Pay for Performance</vt:lpstr>
      <vt:lpstr>Sidenote:  Cost of Care</vt:lpstr>
      <vt:lpstr>Sidenote:  Cost of Care</vt:lpstr>
      <vt:lpstr>Shared Savings</vt:lpstr>
      <vt:lpstr>Shared Savings</vt:lpstr>
      <vt:lpstr>Shared Savings</vt:lpstr>
      <vt:lpstr>Strategies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Principe</dc:creator>
  <cp:lastModifiedBy>Amanda Tekely</cp:lastModifiedBy>
  <cp:revision>300</cp:revision>
  <cp:lastPrinted>2012-10-31T18:04:43Z</cp:lastPrinted>
  <dcterms:created xsi:type="dcterms:W3CDTF">2012-09-16T11:59:44Z</dcterms:created>
  <dcterms:modified xsi:type="dcterms:W3CDTF">2016-10-01T16:48:39Z</dcterms:modified>
</cp:coreProperties>
</file>